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4218" y="222069"/>
            <a:ext cx="8189786" cy="5891348"/>
          </a:xfrm>
        </p:spPr>
        <p:txBody>
          <a:bodyPr/>
          <a:lstStyle/>
          <a:p>
            <a:pPr algn="ctr"/>
            <a:r>
              <a:rPr lang="en-US" dirty="0"/>
              <a:t>A</a:t>
            </a:r>
            <a:r>
              <a:rPr lang="en-US" dirty="0" smtClean="0"/>
              <a:t>pple </a:t>
            </a:r>
            <a:r>
              <a:rPr lang="en-US" dirty="0"/>
              <a:t>and </a:t>
            </a:r>
            <a:r>
              <a:rPr lang="en-US" dirty="0" smtClean="0"/>
              <a:t>Samsung</a:t>
            </a:r>
            <a:br>
              <a:rPr lang="en-US" dirty="0" smtClean="0"/>
            </a:br>
            <a:r>
              <a:rPr lang="en-US" dirty="0" smtClean="0"/>
              <a:t>Student name </a:t>
            </a:r>
            <a:br>
              <a:rPr lang="en-US" dirty="0" smtClean="0"/>
            </a:br>
            <a:r>
              <a:rPr lang="en-US" dirty="0" smtClean="0"/>
              <a:t>Institutional affiliation</a:t>
            </a:r>
            <a:br>
              <a:rPr lang="en-US" dirty="0" smtClean="0"/>
            </a:br>
            <a:r>
              <a:rPr lang="en-US" dirty="0" smtClean="0"/>
              <a:t>Course </a:t>
            </a:r>
            <a:br>
              <a:rPr lang="en-US" dirty="0" smtClean="0"/>
            </a:br>
            <a:r>
              <a:rPr lang="en-US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620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77" y="609600"/>
            <a:ext cx="8738425" cy="631371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7995" y="1574074"/>
            <a:ext cx="1900233" cy="15675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8156" y="1423851"/>
            <a:ext cx="2248214" cy="15408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7729" y="3147572"/>
            <a:ext cx="5344271" cy="34104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515" y="3474720"/>
            <a:ext cx="4102811" cy="303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99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274" y="609600"/>
            <a:ext cx="8385728" cy="735874"/>
          </a:xfrm>
        </p:spPr>
        <p:txBody>
          <a:bodyPr/>
          <a:lstStyle/>
          <a:p>
            <a:pPr algn="ctr"/>
            <a:r>
              <a:rPr lang="en-US" dirty="0" smtClean="0"/>
              <a:t>SAMSUNG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4924293"/>
              </p:ext>
            </p:extLst>
          </p:nvPr>
        </p:nvGraphicFramePr>
        <p:xfrm>
          <a:off x="389370" y="1345474"/>
          <a:ext cx="11430000" cy="438912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717375809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123498956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198613979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81803662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432562561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r>
                        <a:rPr lang="en-US" dirty="0" smtClean="0"/>
                        <a:t>Ratios 6.5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2020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509628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r>
                        <a:rPr lang="en-US" dirty="0" smtClean="0"/>
                        <a:t>Current ratio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2.53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2.74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2.62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652268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r>
                        <a:rPr lang="en-US" dirty="0" smtClean="0"/>
                        <a:t>Net</a:t>
                      </a:r>
                      <a:r>
                        <a:rPr lang="en-US" baseline="0" dirty="0" smtClean="0"/>
                        <a:t> profit margin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369265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r>
                        <a:rPr lang="en-US" dirty="0" smtClean="0"/>
                        <a:t>R.O.A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02429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r>
                        <a:rPr lang="en-US" dirty="0" smtClean="0"/>
                        <a:t>Total Asset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456747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r>
                        <a:rPr lang="en-US" dirty="0" smtClean="0"/>
                        <a:t>Inventory turnover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51.8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45.7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55.0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50.7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310230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r>
                        <a:rPr lang="en-US" dirty="0" smtClean="0"/>
                        <a:t>Cash ratio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1.46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1.71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1.65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24166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r>
                        <a:rPr lang="en-US" dirty="0" smtClean="0"/>
                        <a:t>Return on equity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017956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r>
                        <a:rPr lang="en-US" dirty="0" smtClean="0"/>
                        <a:t>Receivable turnover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7.53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6.60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5.86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6.15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3555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3458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3395403"/>
              </p:ext>
            </p:extLst>
          </p:nvPr>
        </p:nvGraphicFramePr>
        <p:xfrm>
          <a:off x="677864" y="2177142"/>
          <a:ext cx="10935015" cy="41312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7003">
                  <a:extLst>
                    <a:ext uri="{9D8B030D-6E8A-4147-A177-3AD203B41FA5}">
                      <a16:colId xmlns:a16="http://schemas.microsoft.com/office/drawing/2014/main" val="236471447"/>
                    </a:ext>
                  </a:extLst>
                </a:gridCol>
                <a:gridCol w="2187003">
                  <a:extLst>
                    <a:ext uri="{9D8B030D-6E8A-4147-A177-3AD203B41FA5}">
                      <a16:colId xmlns:a16="http://schemas.microsoft.com/office/drawing/2014/main" val="2883669947"/>
                    </a:ext>
                  </a:extLst>
                </a:gridCol>
                <a:gridCol w="2187003">
                  <a:extLst>
                    <a:ext uri="{9D8B030D-6E8A-4147-A177-3AD203B41FA5}">
                      <a16:colId xmlns:a16="http://schemas.microsoft.com/office/drawing/2014/main" val="736842439"/>
                    </a:ext>
                  </a:extLst>
                </a:gridCol>
                <a:gridCol w="2187003">
                  <a:extLst>
                    <a:ext uri="{9D8B030D-6E8A-4147-A177-3AD203B41FA5}">
                      <a16:colId xmlns:a16="http://schemas.microsoft.com/office/drawing/2014/main" val="1917330073"/>
                    </a:ext>
                  </a:extLst>
                </a:gridCol>
                <a:gridCol w="2187003">
                  <a:extLst>
                    <a:ext uri="{9D8B030D-6E8A-4147-A177-3AD203B41FA5}">
                      <a16:colId xmlns:a16="http://schemas.microsoft.com/office/drawing/2014/main" val="3989360445"/>
                    </a:ext>
                  </a:extLst>
                </a:gridCol>
              </a:tblGrid>
              <a:tr h="369359">
                <a:tc>
                  <a:txBody>
                    <a:bodyPr/>
                    <a:lstStyle/>
                    <a:p>
                      <a:r>
                        <a:rPr lang="en-US" dirty="0" smtClean="0"/>
                        <a:t>ratios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2020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014300"/>
                  </a:ext>
                </a:extLst>
              </a:tr>
              <a:tr h="369359">
                <a:tc>
                  <a:txBody>
                    <a:bodyPr/>
                    <a:lstStyle/>
                    <a:p>
                      <a:r>
                        <a:rPr lang="en-US" dirty="0" smtClean="0"/>
                        <a:t>Current ratio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2.53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2.64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1.36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707124"/>
                  </a:ext>
                </a:extLst>
              </a:tr>
              <a:tr h="369359">
                <a:tc>
                  <a:txBody>
                    <a:bodyPr/>
                    <a:lstStyle/>
                    <a:p>
                      <a:r>
                        <a:rPr lang="en-US" dirty="0" smtClean="0"/>
                        <a:t>Net</a:t>
                      </a:r>
                      <a:r>
                        <a:rPr lang="en-US" baseline="0" dirty="0" smtClean="0"/>
                        <a:t> profit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0.21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028815"/>
                  </a:ext>
                </a:extLst>
              </a:tr>
              <a:tr h="369359">
                <a:tc>
                  <a:txBody>
                    <a:bodyPr/>
                    <a:lstStyle/>
                    <a:p>
                      <a:r>
                        <a:rPr lang="en-US" dirty="0" smtClean="0"/>
                        <a:t>R.O.A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882231"/>
                  </a:ext>
                </a:extLst>
              </a:tr>
              <a:tr h="369359">
                <a:tc>
                  <a:txBody>
                    <a:bodyPr/>
                    <a:lstStyle/>
                    <a:p>
                      <a:r>
                        <a:rPr lang="en-US" dirty="0" smtClean="0"/>
                        <a:t>Total asset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981224"/>
                  </a:ext>
                </a:extLst>
              </a:tr>
              <a:tr h="637524">
                <a:tc>
                  <a:txBody>
                    <a:bodyPr/>
                    <a:lstStyle/>
                    <a:p>
                      <a:r>
                        <a:rPr lang="en-US" dirty="0" smtClean="0"/>
                        <a:t>Inventory turnover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51.8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45.7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55.0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41.75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045285"/>
                  </a:ext>
                </a:extLst>
              </a:tr>
              <a:tr h="369359">
                <a:tc>
                  <a:txBody>
                    <a:bodyPr/>
                    <a:lstStyle/>
                    <a:p>
                      <a:r>
                        <a:rPr lang="en-US" dirty="0" smtClean="0"/>
                        <a:t>Cash ratio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1.46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1.71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179149"/>
                  </a:ext>
                </a:extLst>
              </a:tr>
              <a:tr h="637524">
                <a:tc>
                  <a:txBody>
                    <a:bodyPr/>
                    <a:lstStyle/>
                    <a:p>
                      <a:r>
                        <a:rPr lang="en-US" dirty="0" smtClean="0"/>
                        <a:t>Return on equity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104515"/>
                  </a:ext>
                </a:extLst>
              </a:tr>
              <a:tr h="637524">
                <a:tc>
                  <a:txBody>
                    <a:bodyPr/>
                    <a:lstStyle/>
                    <a:p>
                      <a:r>
                        <a:rPr lang="en-US" dirty="0" smtClean="0"/>
                        <a:t>Receivable turnover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7.53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6.60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5.86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17.03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572484"/>
                  </a:ext>
                </a:extLst>
              </a:tr>
            </a:tbl>
          </a:graphicData>
        </a:graphic>
      </p:graphicFrame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38418" y="143691"/>
            <a:ext cx="2879947" cy="178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273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Comparison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8401265"/>
              </p:ext>
            </p:extLst>
          </p:nvPr>
        </p:nvGraphicFramePr>
        <p:xfrm>
          <a:off x="677863" y="2272936"/>
          <a:ext cx="10125120" cy="42454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5040">
                  <a:extLst>
                    <a:ext uri="{9D8B030D-6E8A-4147-A177-3AD203B41FA5}">
                      <a16:colId xmlns:a16="http://schemas.microsoft.com/office/drawing/2014/main" val="623568482"/>
                    </a:ext>
                  </a:extLst>
                </a:gridCol>
                <a:gridCol w="3375040">
                  <a:extLst>
                    <a:ext uri="{9D8B030D-6E8A-4147-A177-3AD203B41FA5}">
                      <a16:colId xmlns:a16="http://schemas.microsoft.com/office/drawing/2014/main" val="2074598828"/>
                    </a:ext>
                  </a:extLst>
                </a:gridCol>
                <a:gridCol w="3375040">
                  <a:extLst>
                    <a:ext uri="{9D8B030D-6E8A-4147-A177-3AD203B41FA5}">
                      <a16:colId xmlns:a16="http://schemas.microsoft.com/office/drawing/2014/main" val="2505197120"/>
                    </a:ext>
                  </a:extLst>
                </a:gridCol>
              </a:tblGrid>
              <a:tr h="424543">
                <a:tc>
                  <a:txBody>
                    <a:bodyPr/>
                    <a:lstStyle/>
                    <a:p>
                      <a:r>
                        <a:rPr lang="en-US" dirty="0" smtClean="0"/>
                        <a:t>Ratios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Apple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Samsung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423931"/>
                  </a:ext>
                </a:extLst>
              </a:tr>
              <a:tr h="42454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063523"/>
                  </a:ext>
                </a:extLst>
              </a:tr>
              <a:tr h="424543">
                <a:tc>
                  <a:txBody>
                    <a:bodyPr/>
                    <a:lstStyle/>
                    <a:p>
                      <a:r>
                        <a:rPr lang="en-US" dirty="0" smtClean="0"/>
                        <a:t>Current ratio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2.62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212793"/>
                  </a:ext>
                </a:extLst>
              </a:tr>
              <a:tr h="424543">
                <a:tc>
                  <a:txBody>
                    <a:bodyPr/>
                    <a:lstStyle/>
                    <a:p>
                      <a:r>
                        <a:rPr lang="en-US" dirty="0" smtClean="0"/>
                        <a:t>Net profit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956587"/>
                  </a:ext>
                </a:extLst>
              </a:tr>
              <a:tr h="424543">
                <a:tc>
                  <a:txBody>
                    <a:bodyPr/>
                    <a:lstStyle/>
                    <a:p>
                      <a:r>
                        <a:rPr lang="en-US" dirty="0" smtClean="0"/>
                        <a:t>Return on asset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281434"/>
                  </a:ext>
                </a:extLst>
              </a:tr>
              <a:tr h="424543">
                <a:tc>
                  <a:txBody>
                    <a:bodyPr/>
                    <a:lstStyle/>
                    <a:p>
                      <a:r>
                        <a:rPr lang="en-US" dirty="0" smtClean="0"/>
                        <a:t>Total assets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62019"/>
                  </a:ext>
                </a:extLst>
              </a:tr>
              <a:tr h="424543">
                <a:tc>
                  <a:txBody>
                    <a:bodyPr/>
                    <a:lstStyle/>
                    <a:p>
                      <a:r>
                        <a:rPr lang="en-US" dirty="0" smtClean="0"/>
                        <a:t>Inventory turnover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41.75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50.7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948423"/>
                  </a:ext>
                </a:extLst>
              </a:tr>
              <a:tr h="424543">
                <a:tc>
                  <a:txBody>
                    <a:bodyPr/>
                    <a:lstStyle/>
                    <a:p>
                      <a:r>
                        <a:rPr lang="en-US" dirty="0" smtClean="0"/>
                        <a:t>Cash</a:t>
                      </a:r>
                      <a:r>
                        <a:rPr lang="en-US" baseline="0" dirty="0" smtClean="0"/>
                        <a:t> ratio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1.65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767770"/>
                  </a:ext>
                </a:extLst>
              </a:tr>
              <a:tr h="424543">
                <a:tc>
                  <a:txBody>
                    <a:bodyPr/>
                    <a:lstStyle/>
                    <a:p>
                      <a:r>
                        <a:rPr lang="en-US" dirty="0" smtClean="0"/>
                        <a:t>Return on equity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599841"/>
                  </a:ext>
                </a:extLst>
              </a:tr>
              <a:tr h="424543">
                <a:tc>
                  <a:txBody>
                    <a:bodyPr/>
                    <a:lstStyle/>
                    <a:p>
                      <a:r>
                        <a:rPr lang="en-US" dirty="0" smtClean="0"/>
                        <a:t>Receivable</a:t>
                      </a:r>
                      <a:r>
                        <a:rPr lang="en-US" baseline="0" dirty="0" smtClean="0"/>
                        <a:t> turnover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6.15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5760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3802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69751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71</TotalTime>
  <Words>151</Words>
  <Application>Microsoft Office PowerPoint</Application>
  <PresentationFormat>Widescreen</PresentationFormat>
  <Paragraphs>121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Facet</vt:lpstr>
      <vt:lpstr>Apple and Samsung Student name  Institutional affiliation Course  Date</vt:lpstr>
      <vt:lpstr>PowerPoint Presentation</vt:lpstr>
      <vt:lpstr>SAMSUNG</vt:lpstr>
      <vt:lpstr>PowerPoint Presentation</vt:lpstr>
      <vt:lpstr>Comparison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7</cp:revision>
  <dcterms:created xsi:type="dcterms:W3CDTF">2021-10-30T22:27:55Z</dcterms:created>
  <dcterms:modified xsi:type="dcterms:W3CDTF">2021-10-30T23:39:07Z</dcterms:modified>
</cp:coreProperties>
</file>